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0" r:id="rId2"/>
    <p:sldId id="264" r:id="rId3"/>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6595" autoAdjust="0"/>
  </p:normalViewPr>
  <p:slideViewPr>
    <p:cSldViewPr>
      <p:cViewPr varScale="1">
        <p:scale>
          <a:sx n="70" d="100"/>
          <a:sy n="70" d="100"/>
        </p:scale>
        <p:origin x="136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stacked"/>
        <c:varyColors val="0"/>
        <c:ser>
          <c:idx val="0"/>
          <c:order val="0"/>
          <c:tx>
            <c:strRef>
              <c:f>Sheet1!$C$3</c:f>
              <c:strCache>
                <c:ptCount val="1"/>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Sheet1!$B$4:$B$5</c:f>
              <c:strCache>
                <c:ptCount val="2"/>
                <c:pt idx="0">
                  <c:v>Before</c:v>
                </c:pt>
                <c:pt idx="1">
                  <c:v>After</c:v>
                </c:pt>
              </c:strCache>
            </c:strRef>
          </c:cat>
          <c:val>
            <c:numRef>
              <c:f>Sheet1!$C$4:$C$5</c:f>
              <c:numCache>
                <c:formatCode>General</c:formatCode>
                <c:ptCount val="2"/>
                <c:pt idx="0">
                  <c:v>168</c:v>
                </c:pt>
                <c:pt idx="1">
                  <c:v>0</c:v>
                </c:pt>
              </c:numCache>
            </c:numRef>
          </c:val>
        </c:ser>
        <c:dLbls>
          <c:showLegendKey val="0"/>
          <c:showVal val="0"/>
          <c:showCatName val="0"/>
          <c:showSerName val="0"/>
          <c:showPercent val="0"/>
          <c:showBubbleSize val="0"/>
        </c:dLbls>
        <c:gapWidth val="150"/>
        <c:overlap val="100"/>
        <c:axId val="460176840"/>
        <c:axId val="460181152"/>
      </c:barChart>
      <c:catAx>
        <c:axId val="460176840"/>
        <c:scaling>
          <c:orientation val="minMax"/>
        </c:scaling>
        <c:delete val="0"/>
        <c:axPos val="b"/>
        <c:numFmt formatCode="General" sourceLinked="0"/>
        <c:majorTickMark val="out"/>
        <c:minorTickMark val="none"/>
        <c:tickLblPos val="nextTo"/>
        <c:crossAx val="460181152"/>
        <c:crosses val="autoZero"/>
        <c:auto val="1"/>
        <c:lblAlgn val="ctr"/>
        <c:lblOffset val="100"/>
        <c:noMultiLvlLbl val="0"/>
      </c:catAx>
      <c:valAx>
        <c:axId val="460181152"/>
        <c:scaling>
          <c:orientation val="minMax"/>
        </c:scaling>
        <c:delete val="0"/>
        <c:axPos val="l"/>
        <c:majorGridlines/>
        <c:numFmt formatCode="General" sourceLinked="1"/>
        <c:majorTickMark val="out"/>
        <c:minorTickMark val="none"/>
        <c:tickLblPos val="nextTo"/>
        <c:crossAx val="460176840"/>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0.30372</cdr:x>
      <cdr:y>0.0418</cdr:y>
    </cdr:from>
    <cdr:to>
      <cdr:x>0.88514</cdr:x>
      <cdr:y>0.19657</cdr:y>
    </cdr:to>
    <cdr:sp macro="" textlink="">
      <cdr:nvSpPr>
        <cdr:cNvPr id="2" name="TextBox 1"/>
        <cdr:cNvSpPr txBox="1"/>
      </cdr:nvSpPr>
      <cdr:spPr>
        <a:xfrm xmlns:a="http://schemas.openxmlformats.org/drawingml/2006/main">
          <a:off x="856298" y="61914"/>
          <a:ext cx="1639252" cy="2292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dirty="0"/>
            <a:t>A202 Body Rejection</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17-06-2017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77925" y="1233488"/>
            <a:ext cx="4441825" cy="3332162"/>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5D75774-6DCE-48A1-B5C1-987024610C0F}"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1788724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6/17/2017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96052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325" y="195263"/>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52400" y="6477000"/>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6" name="Rectangle 40"/>
          <p:cNvSpPr>
            <a:spLocks noChangeArrowheads="1"/>
          </p:cNvSpPr>
          <p:nvPr/>
        </p:nvSpPr>
        <p:spPr bwMode="auto">
          <a:xfrm>
            <a:off x="3205163" y="838200"/>
            <a:ext cx="5786437" cy="304800"/>
          </a:xfrm>
          <a:prstGeom prst="rect">
            <a:avLst/>
          </a:prstGeom>
          <a:noFill/>
          <a:ln w="9525">
            <a:solidFill>
              <a:schemeClr val="tx1"/>
            </a:solidFill>
            <a:miter lim="800000"/>
            <a:headEnd/>
            <a:tailEnd/>
          </a:ln>
        </p:spPr>
        <p:txBody>
          <a:bodyPr wrap="none"/>
          <a:lstStyle/>
          <a:p>
            <a:pPr>
              <a:defRPr/>
            </a:pPr>
            <a:r>
              <a:rPr lang="en-US" sz="1050" b="1" dirty="0">
                <a:solidFill>
                  <a:srgbClr val="0033CC"/>
                </a:solidFill>
                <a:latin typeface="Calibri" pitchFamily="34" charset="0"/>
                <a:cs typeface="Calibri" pitchFamily="34" charset="0"/>
              </a:rPr>
              <a:t>IDEA </a:t>
            </a:r>
            <a:r>
              <a:rPr lang="en-US" sz="1050" dirty="0">
                <a:solidFill>
                  <a:srgbClr val="0033CC"/>
                </a:solidFill>
                <a:latin typeface="Calibri" pitchFamily="34" charset="0"/>
                <a:cs typeface="Calibri" pitchFamily="34" charset="0"/>
              </a:rPr>
              <a:t>:- </a:t>
            </a:r>
            <a:r>
              <a:rPr lang="en-US" sz="1050" dirty="0">
                <a:latin typeface="Calibri" pitchFamily="34" charset="0"/>
              </a:rPr>
              <a:t>. Use nylon pad for End of Face. </a:t>
            </a:r>
          </a:p>
        </p:txBody>
      </p:sp>
      <p:sp>
        <p:nvSpPr>
          <p:cNvPr id="6150" name="Rectangle 2"/>
          <p:cNvSpPr>
            <a:spLocks noChangeArrowheads="1"/>
          </p:cNvSpPr>
          <p:nvPr/>
        </p:nvSpPr>
        <p:spPr bwMode="auto">
          <a:xfrm>
            <a:off x="158750" y="152400"/>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6151" name="Rectangle 3"/>
          <p:cNvSpPr>
            <a:spLocks noChangeArrowheads="1"/>
          </p:cNvSpPr>
          <p:nvPr/>
        </p:nvSpPr>
        <p:spPr bwMode="auto">
          <a:xfrm>
            <a:off x="158750" y="152400"/>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9" name="Rectangle 4"/>
          <p:cNvSpPr>
            <a:spLocks noChangeArrowheads="1"/>
          </p:cNvSpPr>
          <p:nvPr/>
        </p:nvSpPr>
        <p:spPr bwMode="auto">
          <a:xfrm>
            <a:off x="1606550" y="1524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NO :- </a:t>
            </a:r>
            <a:endParaRPr lang="en-US" sz="1050" dirty="0">
              <a:solidFill>
                <a:srgbClr val="0033CC"/>
              </a:solidFill>
              <a:latin typeface="Calibri" pitchFamily="34" charset="0"/>
              <a:cs typeface="Calibri" pitchFamily="34" charset="0"/>
            </a:endParaRPr>
          </a:p>
        </p:txBody>
      </p:sp>
      <p:sp>
        <p:nvSpPr>
          <p:cNvPr id="20" name="Rectangle 5"/>
          <p:cNvSpPr>
            <a:spLocks noChangeArrowheads="1"/>
          </p:cNvSpPr>
          <p:nvPr/>
        </p:nvSpPr>
        <p:spPr bwMode="auto">
          <a:xfrm>
            <a:off x="1606550" y="3048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dirty="0">
                <a:latin typeface="Calibri" pitchFamily="34" charset="0"/>
                <a:cs typeface="Calibri" pitchFamily="34" charset="0"/>
              </a:rPr>
              <a:t> Achiever</a:t>
            </a:r>
          </a:p>
        </p:txBody>
      </p:sp>
      <p:sp>
        <p:nvSpPr>
          <p:cNvPr id="21" name="Rectangle 6"/>
          <p:cNvSpPr>
            <a:spLocks noChangeArrowheads="1"/>
          </p:cNvSpPr>
          <p:nvPr/>
        </p:nvSpPr>
        <p:spPr bwMode="auto">
          <a:xfrm>
            <a:off x="1606550" y="4572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 </a:t>
            </a:r>
            <a:r>
              <a:rPr lang="en-US" sz="1050" dirty="0">
                <a:solidFill>
                  <a:prstClr val="black"/>
                </a:solidFill>
                <a:latin typeface="Calibri" pitchFamily="34" charset="0"/>
                <a:cs typeface="Calibri" pitchFamily="34" charset="0"/>
              </a:rPr>
              <a:t>MACHINE  SHOP</a:t>
            </a:r>
          </a:p>
        </p:txBody>
      </p:sp>
      <p:sp>
        <p:nvSpPr>
          <p:cNvPr id="22" name="Rectangle 7"/>
          <p:cNvSpPr>
            <a:spLocks noChangeArrowheads="1"/>
          </p:cNvSpPr>
          <p:nvPr/>
        </p:nvSpPr>
        <p:spPr bwMode="auto">
          <a:xfrm>
            <a:off x="158750" y="609600"/>
            <a:ext cx="1143000"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a:t>
            </a:r>
            <a:r>
              <a:rPr lang="en-US" sz="1050" b="1" dirty="0">
                <a:solidFill>
                  <a:prstClr val="black"/>
                </a:solidFill>
                <a:latin typeface="Calibri" pitchFamily="34" charset="0"/>
                <a:cs typeface="Calibri" pitchFamily="34" charset="0"/>
              </a:rPr>
              <a:t>  Oil Pump</a:t>
            </a:r>
            <a:r>
              <a:rPr lang="en-US" sz="1050" dirty="0">
                <a:solidFill>
                  <a:prstClr val="black"/>
                </a:solidFill>
                <a:latin typeface="Calibri" pitchFamily="34" charset="0"/>
                <a:cs typeface="Calibri" pitchFamily="34" charset="0"/>
              </a:rPr>
              <a:t> </a:t>
            </a:r>
          </a:p>
        </p:txBody>
      </p:sp>
      <p:sp>
        <p:nvSpPr>
          <p:cNvPr id="23" name="Rectangle 8"/>
          <p:cNvSpPr>
            <a:spLocks noChangeArrowheads="1"/>
          </p:cNvSpPr>
          <p:nvPr/>
        </p:nvSpPr>
        <p:spPr bwMode="auto">
          <a:xfrm>
            <a:off x="1301750" y="609600"/>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NAME:- </a:t>
            </a:r>
            <a:r>
              <a:rPr lang="en-US" sz="1050" dirty="0">
                <a:solidFill>
                  <a:prstClr val="black"/>
                </a:solidFill>
                <a:latin typeface="Calibri" pitchFamily="34" charset="0"/>
                <a:cs typeface="Calibri" pitchFamily="34" charset="0"/>
              </a:rPr>
              <a:t>A202b </a:t>
            </a:r>
          </a:p>
        </p:txBody>
      </p:sp>
      <p:sp>
        <p:nvSpPr>
          <p:cNvPr id="24" name="Rectangle 9"/>
          <p:cNvSpPr>
            <a:spLocks noChangeArrowheads="1"/>
          </p:cNvSpPr>
          <p:nvPr/>
        </p:nvSpPr>
        <p:spPr bwMode="auto">
          <a:xfrm>
            <a:off x="3586163" y="1524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25" name="Rectangle 10"/>
          <p:cNvSpPr>
            <a:spLocks noChangeArrowheads="1"/>
          </p:cNvSpPr>
          <p:nvPr/>
        </p:nvSpPr>
        <p:spPr bwMode="auto">
          <a:xfrm>
            <a:off x="3586163" y="3048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26" name="Rectangle 11"/>
          <p:cNvSpPr>
            <a:spLocks noChangeArrowheads="1"/>
          </p:cNvSpPr>
          <p:nvPr/>
        </p:nvSpPr>
        <p:spPr bwMode="auto">
          <a:xfrm>
            <a:off x="3586163" y="4572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27" name="Rectangle 12"/>
          <p:cNvSpPr>
            <a:spLocks noChangeArrowheads="1"/>
          </p:cNvSpPr>
          <p:nvPr/>
        </p:nvSpPr>
        <p:spPr bwMode="auto">
          <a:xfrm>
            <a:off x="3205163" y="609600"/>
            <a:ext cx="3121025"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STAGE :-   </a:t>
            </a:r>
            <a:r>
              <a:rPr lang="en-US" sz="1050" dirty="0">
                <a:solidFill>
                  <a:prstClr val="black"/>
                </a:solidFill>
                <a:latin typeface="Calibri" pitchFamily="34" charset="0"/>
                <a:cs typeface="Calibri" pitchFamily="34" charset="0"/>
              </a:rPr>
              <a:t>Br. Machine</a:t>
            </a:r>
          </a:p>
        </p:txBody>
      </p:sp>
      <p:sp>
        <p:nvSpPr>
          <p:cNvPr id="28" name="Rectangle 13"/>
          <p:cNvSpPr>
            <a:spLocks noChangeArrowheads="1"/>
          </p:cNvSpPr>
          <p:nvPr/>
        </p:nvSpPr>
        <p:spPr bwMode="auto">
          <a:xfrm>
            <a:off x="6326188" y="609600"/>
            <a:ext cx="2665412"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OPERATION  </a:t>
            </a:r>
            <a:r>
              <a:rPr lang="en-US" sz="1050" dirty="0">
                <a:solidFill>
                  <a:prstClr val="black"/>
                </a:solidFill>
                <a:latin typeface="Calibri" pitchFamily="34" charset="0"/>
                <a:cs typeface="Calibri" pitchFamily="34" charset="0"/>
              </a:rPr>
              <a:t>:-  Machining.</a:t>
            </a:r>
          </a:p>
        </p:txBody>
      </p:sp>
      <p:sp>
        <p:nvSpPr>
          <p:cNvPr id="6162" name="Rectangle 14"/>
          <p:cNvSpPr>
            <a:spLocks noChangeArrowheads="1"/>
          </p:cNvSpPr>
          <p:nvPr/>
        </p:nvSpPr>
        <p:spPr bwMode="auto">
          <a:xfrm>
            <a:off x="4803775"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6163" name="Rectangle 15"/>
          <p:cNvSpPr>
            <a:spLocks noChangeArrowheads="1"/>
          </p:cNvSpPr>
          <p:nvPr/>
        </p:nvSpPr>
        <p:spPr bwMode="auto">
          <a:xfrm>
            <a:off x="7240588" y="152400"/>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2067" name="WordArt 16"/>
          <p:cNvSpPr>
            <a:spLocks noChangeArrowheads="1" noChangeShapeType="1" noTextEdit="1"/>
          </p:cNvSpPr>
          <p:nvPr/>
        </p:nvSpPr>
        <p:spPr bwMode="auto">
          <a:xfrm>
            <a:off x="7316788" y="228600"/>
            <a:ext cx="1598612" cy="271463"/>
          </a:xfrm>
          <a:prstGeom prst="rect">
            <a:avLst/>
          </a:prstGeom>
        </p:spPr>
        <p:txBody>
          <a:bodyPr wrap="none" fromWordArt="1">
            <a:prstTxWarp prst="textPlain">
              <a:avLst>
                <a:gd name="adj" fmla="val 50000"/>
              </a:avLst>
            </a:prstTxWarp>
          </a:bodyPr>
          <a:lstStyle/>
          <a:p>
            <a:pPr algn="ctr"/>
            <a:r>
              <a:rPr lang="en-US" sz="1050" kern="10">
                <a:ln w="9525">
                  <a:solidFill>
                    <a:srgbClr val="000000"/>
                  </a:solidFill>
                  <a:round/>
                  <a:headEnd/>
                  <a:tailEnd/>
                </a:ln>
                <a:solidFill>
                  <a:srgbClr val="1F497D"/>
                </a:solidFill>
                <a:latin typeface="Calibri"/>
                <a:cs typeface="Calibri"/>
              </a:rPr>
              <a:t>KAIZEN  IDEA SHEET</a:t>
            </a:r>
          </a:p>
        </p:txBody>
      </p:sp>
      <p:sp>
        <p:nvSpPr>
          <p:cNvPr id="6165" name="Rectangle 17"/>
          <p:cNvSpPr>
            <a:spLocks noChangeArrowheads="1"/>
          </p:cNvSpPr>
          <p:nvPr/>
        </p:nvSpPr>
        <p:spPr bwMode="auto">
          <a:xfrm>
            <a:off x="5108575" y="152400"/>
            <a:ext cx="304800" cy="152400"/>
          </a:xfrm>
          <a:prstGeom prst="rect">
            <a:avLst/>
          </a:prstGeom>
          <a:solidFill>
            <a:srgbClr val="009900"/>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6166" name="Rectangle 18"/>
          <p:cNvSpPr>
            <a:spLocks noChangeArrowheads="1"/>
          </p:cNvSpPr>
          <p:nvPr/>
        </p:nvSpPr>
        <p:spPr bwMode="auto">
          <a:xfrm>
            <a:off x="5413375"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6167" name="Rectangle 19"/>
          <p:cNvSpPr>
            <a:spLocks noChangeArrowheads="1"/>
          </p:cNvSpPr>
          <p:nvPr/>
        </p:nvSpPr>
        <p:spPr bwMode="auto">
          <a:xfrm>
            <a:off x="5718175" y="152400"/>
            <a:ext cx="303213"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6168" name="Rectangle 20"/>
          <p:cNvSpPr>
            <a:spLocks noChangeArrowheads="1"/>
          </p:cNvSpPr>
          <p:nvPr/>
        </p:nvSpPr>
        <p:spPr bwMode="auto">
          <a:xfrm>
            <a:off x="60213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6169" name="Rectangle 21"/>
          <p:cNvSpPr>
            <a:spLocks noChangeArrowheads="1"/>
          </p:cNvSpPr>
          <p:nvPr/>
        </p:nvSpPr>
        <p:spPr bwMode="auto">
          <a:xfrm>
            <a:off x="63261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6170" name="Rectangle 22"/>
          <p:cNvSpPr>
            <a:spLocks noChangeArrowheads="1"/>
          </p:cNvSpPr>
          <p:nvPr/>
        </p:nvSpPr>
        <p:spPr bwMode="auto">
          <a:xfrm>
            <a:off x="6630988" y="152400"/>
            <a:ext cx="304800" cy="152400"/>
          </a:xfrm>
          <a:prstGeom prst="rect">
            <a:avLst/>
          </a:prstGeom>
          <a:solidFill>
            <a:schemeClr val="bg1"/>
          </a:solidFill>
          <a:ln w="9525">
            <a:solidFill>
              <a:schemeClr val="bg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6171" name="Rectangle 23"/>
          <p:cNvSpPr>
            <a:spLocks noChangeArrowheads="1"/>
          </p:cNvSpPr>
          <p:nvPr/>
        </p:nvSpPr>
        <p:spPr bwMode="auto">
          <a:xfrm>
            <a:off x="69357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6172" name="Rectangle 24"/>
          <p:cNvSpPr>
            <a:spLocks noChangeArrowheads="1"/>
          </p:cNvSpPr>
          <p:nvPr/>
        </p:nvSpPr>
        <p:spPr bwMode="auto">
          <a:xfrm>
            <a:off x="48037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3" name="Rectangle 25"/>
          <p:cNvSpPr>
            <a:spLocks noChangeArrowheads="1"/>
          </p:cNvSpPr>
          <p:nvPr/>
        </p:nvSpPr>
        <p:spPr bwMode="auto">
          <a:xfrm>
            <a:off x="51085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4" name="Rectangle 26"/>
          <p:cNvSpPr>
            <a:spLocks noChangeArrowheads="1"/>
          </p:cNvSpPr>
          <p:nvPr/>
        </p:nvSpPr>
        <p:spPr bwMode="auto">
          <a:xfrm>
            <a:off x="54133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5" name="Rectangle 27"/>
          <p:cNvSpPr>
            <a:spLocks noChangeArrowheads="1"/>
          </p:cNvSpPr>
          <p:nvPr/>
        </p:nvSpPr>
        <p:spPr bwMode="auto">
          <a:xfrm>
            <a:off x="5718175" y="304800"/>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6" name="Rectangle 28"/>
          <p:cNvSpPr>
            <a:spLocks noChangeArrowheads="1"/>
          </p:cNvSpPr>
          <p:nvPr/>
        </p:nvSpPr>
        <p:spPr bwMode="auto">
          <a:xfrm>
            <a:off x="60213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7" name="Rectangle 29"/>
          <p:cNvSpPr>
            <a:spLocks noChangeArrowheads="1"/>
          </p:cNvSpPr>
          <p:nvPr/>
        </p:nvSpPr>
        <p:spPr bwMode="auto">
          <a:xfrm>
            <a:off x="63261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8" name="Rectangle 30"/>
          <p:cNvSpPr>
            <a:spLocks noChangeArrowheads="1"/>
          </p:cNvSpPr>
          <p:nvPr/>
        </p:nvSpPr>
        <p:spPr bwMode="auto">
          <a:xfrm>
            <a:off x="66309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9" name="Rectangle 31"/>
          <p:cNvSpPr>
            <a:spLocks noChangeArrowheads="1"/>
          </p:cNvSpPr>
          <p:nvPr/>
        </p:nvSpPr>
        <p:spPr bwMode="auto">
          <a:xfrm>
            <a:off x="69357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80" name="Rectangle 32"/>
          <p:cNvSpPr>
            <a:spLocks noChangeArrowheads="1"/>
          </p:cNvSpPr>
          <p:nvPr/>
        </p:nvSpPr>
        <p:spPr bwMode="auto">
          <a:xfrm>
            <a:off x="4803775"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6181" name="Rectangle 33"/>
          <p:cNvSpPr>
            <a:spLocks noChangeArrowheads="1"/>
          </p:cNvSpPr>
          <p:nvPr/>
        </p:nvSpPr>
        <p:spPr bwMode="auto">
          <a:xfrm>
            <a:off x="5108575" y="457200"/>
            <a:ext cx="304800" cy="152400"/>
          </a:xfrm>
          <a:prstGeom prst="rect">
            <a:avLst/>
          </a:prstGeom>
          <a:solidFill>
            <a:srgbClr val="009900"/>
          </a:solid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6182" name="Rectangle 34"/>
          <p:cNvSpPr>
            <a:spLocks noChangeArrowheads="1"/>
          </p:cNvSpPr>
          <p:nvPr/>
        </p:nvSpPr>
        <p:spPr bwMode="auto">
          <a:xfrm>
            <a:off x="5413375" y="457200"/>
            <a:ext cx="608013"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A,B,C</a:t>
            </a:r>
          </a:p>
        </p:txBody>
      </p:sp>
      <p:sp>
        <p:nvSpPr>
          <p:cNvPr id="6183" name="Rectangle 35"/>
          <p:cNvSpPr>
            <a:spLocks noChangeArrowheads="1"/>
          </p:cNvSpPr>
          <p:nvPr/>
        </p:nvSpPr>
        <p:spPr bwMode="auto">
          <a:xfrm>
            <a:off x="60213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6184" name="Rectangle 36"/>
          <p:cNvSpPr>
            <a:spLocks noChangeArrowheads="1"/>
          </p:cNvSpPr>
          <p:nvPr/>
        </p:nvSpPr>
        <p:spPr bwMode="auto">
          <a:xfrm>
            <a:off x="63261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6185" name="Rectangle 37"/>
          <p:cNvSpPr>
            <a:spLocks noChangeArrowheads="1"/>
          </p:cNvSpPr>
          <p:nvPr/>
        </p:nvSpPr>
        <p:spPr bwMode="auto">
          <a:xfrm>
            <a:off x="6630988" y="457200"/>
            <a:ext cx="304800" cy="152400"/>
          </a:xfrm>
          <a:prstGeom prst="rect">
            <a:avLst/>
          </a:prstGeom>
          <a:no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S</a:t>
            </a:r>
          </a:p>
        </p:txBody>
      </p:sp>
      <p:sp>
        <p:nvSpPr>
          <p:cNvPr id="6186" name="Rectangle 38"/>
          <p:cNvSpPr>
            <a:spLocks noChangeArrowheads="1"/>
          </p:cNvSpPr>
          <p:nvPr/>
        </p:nvSpPr>
        <p:spPr bwMode="auto">
          <a:xfrm>
            <a:off x="69357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1067" name="Rectangle 39"/>
          <p:cNvSpPr>
            <a:spLocks noChangeArrowheads="1"/>
          </p:cNvSpPr>
          <p:nvPr/>
        </p:nvSpPr>
        <p:spPr bwMode="auto">
          <a:xfrm>
            <a:off x="158750" y="838200"/>
            <a:ext cx="3046413" cy="381000"/>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rPr>
              <a:t>KAIZEN THEME </a:t>
            </a:r>
            <a:r>
              <a:rPr lang="en-US" altLang="en-US" sz="900" b="1" dirty="0">
                <a:solidFill>
                  <a:srgbClr val="0000CC"/>
                </a:solidFill>
                <a:latin typeface="Calibri" pitchFamily="34" charset="0"/>
              </a:rPr>
              <a:t>:  </a:t>
            </a:r>
            <a:r>
              <a:rPr lang="en-US" altLang="en-US" sz="1050" dirty="0">
                <a:latin typeface="Calibri" pitchFamily="34" charset="0"/>
              </a:rPr>
              <a:t>To Eliminate </a:t>
            </a:r>
            <a:r>
              <a:rPr lang="en-US" altLang="en-US" sz="1050" dirty="0" smtClean="0">
                <a:latin typeface="Calibri" pitchFamily="34" charset="0"/>
              </a:rPr>
              <a:t>Rejection At Face Damage Rejection.</a:t>
            </a:r>
            <a:endParaRPr lang="en-US" altLang="en-US" sz="1050" dirty="0">
              <a:latin typeface="Calibri" pitchFamily="34" charset="0"/>
            </a:endParaRPr>
          </a:p>
          <a:p>
            <a:pPr>
              <a:defRPr/>
            </a:pPr>
            <a:endParaRPr lang="en-US" altLang="en-US" sz="1050" dirty="0">
              <a:latin typeface="Calibri" pitchFamily="34" charset="0"/>
            </a:endParaRPr>
          </a:p>
          <a:p>
            <a:pPr>
              <a:defRPr/>
            </a:pPr>
            <a:endParaRPr lang="en-US" altLang="en-US" sz="1050" dirty="0">
              <a:latin typeface="Calibri" pitchFamily="34" charset="0"/>
            </a:endParaRPr>
          </a:p>
          <a:p>
            <a:pPr>
              <a:defRPr/>
            </a:pPr>
            <a:r>
              <a:rPr lang="en-US" altLang="en-US" sz="1050" dirty="0">
                <a:latin typeface="Calibri" pitchFamily="34" charset="0"/>
              </a:rPr>
              <a:t> </a:t>
            </a:r>
          </a:p>
        </p:txBody>
      </p:sp>
      <p:sp>
        <p:nvSpPr>
          <p:cNvPr id="1068" name="Rectangle 41"/>
          <p:cNvSpPr>
            <a:spLocks noChangeArrowheads="1"/>
          </p:cNvSpPr>
          <p:nvPr/>
        </p:nvSpPr>
        <p:spPr bwMode="auto">
          <a:xfrm>
            <a:off x="161925" y="1219200"/>
            <a:ext cx="3025775" cy="803275"/>
          </a:xfrm>
          <a:prstGeom prst="rect">
            <a:avLst/>
          </a:prstGeom>
          <a:noFill/>
          <a:ln w="9525">
            <a:solidFill>
              <a:schemeClr val="tx1"/>
            </a:solidFill>
            <a:miter lim="800000"/>
            <a:headEnd/>
            <a:tailEnd/>
          </a:ln>
        </p:spPr>
        <p:txBody>
          <a:bodyPr anchor="ctr"/>
          <a:lstStyle/>
          <a:p>
            <a:pPr>
              <a:defRPr/>
            </a:pPr>
            <a:endParaRPr lang="en-US" altLang="en-US" sz="1050" b="1" dirty="0">
              <a:solidFill>
                <a:srgbClr val="0033CC"/>
              </a:solidFill>
              <a:latin typeface="Calibri" pitchFamily="34" charset="0"/>
            </a:endParaRPr>
          </a:p>
          <a:p>
            <a:pPr>
              <a:defRPr/>
            </a:pPr>
            <a:endParaRPr lang="en-US" altLang="en-US" sz="1050" b="1" dirty="0">
              <a:solidFill>
                <a:srgbClr val="0033CC"/>
              </a:solidFill>
              <a:latin typeface="Calibri" pitchFamily="34" charset="0"/>
            </a:endParaRPr>
          </a:p>
          <a:p>
            <a:pPr>
              <a:defRPr/>
            </a:pPr>
            <a:r>
              <a:rPr lang="en-US" altLang="en-US" sz="1050" b="1" dirty="0">
                <a:solidFill>
                  <a:srgbClr val="0033CC"/>
                </a:solidFill>
                <a:latin typeface="Calibri" pitchFamily="34" charset="0"/>
              </a:rPr>
              <a:t>Problem / Present Status :-</a:t>
            </a:r>
          </a:p>
          <a:p>
            <a:pPr>
              <a:defRPr/>
            </a:pPr>
            <a:r>
              <a:rPr lang="en-US" altLang="en-US" sz="1050" dirty="0">
                <a:latin typeface="Calibri" pitchFamily="34" charset="0"/>
              </a:rPr>
              <a:t>In Present Process A202B  Machining High Rejection for Face Damage  during Machining.</a:t>
            </a:r>
            <a:endParaRPr lang="en-US" altLang="en-US" sz="1050" b="1" dirty="0">
              <a:solidFill>
                <a:srgbClr val="0033CC"/>
              </a:solidFill>
              <a:latin typeface="Calibri" pitchFamily="34" charset="0"/>
            </a:endParaRPr>
          </a:p>
          <a:p>
            <a:pPr>
              <a:defRPr/>
            </a:pPr>
            <a:endParaRPr lang="en-US" altLang="en-US" sz="1050" b="1" dirty="0">
              <a:solidFill>
                <a:srgbClr val="0033CC"/>
              </a:solidFill>
              <a:latin typeface="Calibri" pitchFamily="34" charset="0"/>
            </a:endParaRPr>
          </a:p>
          <a:p>
            <a:pPr>
              <a:defRPr/>
            </a:pPr>
            <a:endParaRPr lang="en-US" altLang="en-US" sz="1200" dirty="0">
              <a:latin typeface="Calibri" pitchFamily="34" charset="0"/>
            </a:endParaRPr>
          </a:p>
        </p:txBody>
      </p:sp>
      <p:sp>
        <p:nvSpPr>
          <p:cNvPr id="8236" name="Rectangle 43"/>
          <p:cNvSpPr>
            <a:spLocks noChangeArrowheads="1"/>
          </p:cNvSpPr>
          <p:nvPr/>
        </p:nvSpPr>
        <p:spPr bwMode="auto">
          <a:xfrm>
            <a:off x="3200400" y="1143000"/>
            <a:ext cx="3273425" cy="2743200"/>
          </a:xfrm>
          <a:prstGeom prst="rect">
            <a:avLst/>
          </a:prstGeom>
          <a:noFill/>
          <a:ln w="9525">
            <a:solidFill>
              <a:schemeClr val="tx1"/>
            </a:solidFill>
            <a:miter lim="800000"/>
            <a:headEnd/>
            <a:tailEnd/>
          </a:ln>
        </p:spPr>
        <p:txBody>
          <a:bodyPr/>
          <a:lstStyle/>
          <a:p>
            <a:pPr>
              <a:defRPr/>
            </a:pPr>
            <a:r>
              <a:rPr lang="en-US" sz="1050" b="1" dirty="0">
                <a:solidFill>
                  <a:srgbClr val="0033CC"/>
                </a:solidFill>
                <a:latin typeface="Calibri" pitchFamily="34" charset="0"/>
                <a:cs typeface="Calibri" pitchFamily="34" charset="0"/>
              </a:rPr>
              <a:t>COUNTERMEASURE </a:t>
            </a:r>
            <a:r>
              <a:rPr lang="en-US" sz="1050" b="1" dirty="0">
                <a:latin typeface="Calibri" pitchFamily="34" charset="0"/>
                <a:cs typeface="Calibri" pitchFamily="34" charset="0"/>
              </a:rPr>
              <a:t>:- </a:t>
            </a:r>
            <a:r>
              <a:rPr lang="en-US" sz="1050" dirty="0">
                <a:latin typeface="Calibri" pitchFamily="34" charset="0"/>
              </a:rPr>
              <a:t>Use nylon pad for End of Face metal clamp .</a:t>
            </a:r>
          </a:p>
        </p:txBody>
      </p:sp>
      <p:sp>
        <p:nvSpPr>
          <p:cNvPr id="58" name="Rectangle 44"/>
          <p:cNvSpPr>
            <a:spLocks noChangeArrowheads="1"/>
          </p:cNvSpPr>
          <p:nvPr/>
        </p:nvSpPr>
        <p:spPr bwMode="auto">
          <a:xfrm>
            <a:off x="6478588" y="11430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59" name="Rectangle 45"/>
          <p:cNvSpPr>
            <a:spLocks noChangeArrowheads="1"/>
          </p:cNvSpPr>
          <p:nvPr/>
        </p:nvSpPr>
        <p:spPr bwMode="auto">
          <a:xfrm>
            <a:off x="6478588" y="12954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60" name="Rectangle 46"/>
          <p:cNvSpPr>
            <a:spLocks noChangeArrowheads="1"/>
          </p:cNvSpPr>
          <p:nvPr/>
        </p:nvSpPr>
        <p:spPr bwMode="auto">
          <a:xfrm>
            <a:off x="6478588" y="14478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2096" name="Rectangle 48"/>
          <p:cNvSpPr>
            <a:spLocks noChangeArrowheads="1"/>
          </p:cNvSpPr>
          <p:nvPr/>
        </p:nvSpPr>
        <p:spPr bwMode="auto">
          <a:xfrm>
            <a:off x="7773988" y="114300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900">
                <a:solidFill>
                  <a:srgbClr val="000000"/>
                </a:solidFill>
                <a:latin typeface="Calibri" pitchFamily="34" charset="0"/>
                <a:cs typeface="Calibri" pitchFamily="34" charset="0"/>
              </a:rPr>
              <a:t>168nos</a:t>
            </a:r>
          </a:p>
        </p:txBody>
      </p:sp>
      <p:sp>
        <p:nvSpPr>
          <p:cNvPr id="63" name="Rectangle 49"/>
          <p:cNvSpPr>
            <a:spLocks noChangeArrowheads="1"/>
          </p:cNvSpPr>
          <p:nvPr/>
        </p:nvSpPr>
        <p:spPr bwMode="auto">
          <a:xfrm>
            <a:off x="7773988" y="1295400"/>
            <a:ext cx="1217612"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64" name="Rectangle 50"/>
          <p:cNvSpPr>
            <a:spLocks noChangeArrowheads="1"/>
          </p:cNvSpPr>
          <p:nvPr/>
        </p:nvSpPr>
        <p:spPr bwMode="auto">
          <a:xfrm>
            <a:off x="7773988" y="1447800"/>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10.04.2017</a:t>
            </a:r>
            <a:endParaRPr lang="en-US" sz="1050" dirty="0">
              <a:solidFill>
                <a:prstClr val="black"/>
              </a:solidFill>
              <a:latin typeface="Calibri" pitchFamily="34" charset="0"/>
              <a:cs typeface="Calibri" pitchFamily="34" charset="0"/>
            </a:endParaRPr>
          </a:p>
        </p:txBody>
      </p:sp>
      <p:sp>
        <p:nvSpPr>
          <p:cNvPr id="65" name="Rectangle 51"/>
          <p:cNvSpPr>
            <a:spLocks noChangeArrowheads="1"/>
          </p:cNvSpPr>
          <p:nvPr/>
        </p:nvSpPr>
        <p:spPr bwMode="auto">
          <a:xfrm>
            <a:off x="7773988" y="1752600"/>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04.05.2017</a:t>
            </a:r>
            <a:endParaRPr lang="en-US" sz="1050" dirty="0">
              <a:solidFill>
                <a:prstClr val="black"/>
              </a:solidFill>
              <a:latin typeface="Calibri" pitchFamily="34" charset="0"/>
              <a:cs typeface="Calibri" pitchFamily="34" charset="0"/>
            </a:endParaRPr>
          </a:p>
        </p:txBody>
      </p:sp>
      <p:sp>
        <p:nvSpPr>
          <p:cNvPr id="6198" name="Rectangle 52"/>
          <p:cNvSpPr>
            <a:spLocks noChangeArrowheads="1"/>
          </p:cNvSpPr>
          <p:nvPr/>
        </p:nvSpPr>
        <p:spPr bwMode="auto">
          <a:xfrm>
            <a:off x="6478588" y="1905000"/>
            <a:ext cx="2513012" cy="609600"/>
          </a:xfrm>
          <a:prstGeom prst="rect">
            <a:avLst/>
          </a:prstGeom>
          <a:noFill/>
          <a:ln w="9525">
            <a:solidFill>
              <a:schemeClr val="tx1"/>
            </a:solidFill>
            <a:miter lim="800000"/>
            <a:headEnd/>
            <a:tailEnd/>
          </a:ln>
          <a:extLst/>
        </p:spPr>
        <p:txBody>
          <a:bodyPr wrap="none" anchor="ctr"/>
          <a:lstStyle/>
          <a:p>
            <a:pPr>
              <a:defRPr/>
            </a:pPr>
            <a:endParaRPr lang="en-US" altLang="en-US" sz="1050" b="1" dirty="0">
              <a:solidFill>
                <a:srgbClr val="0033CC"/>
              </a:solidFill>
              <a:latin typeface="Calibri" pitchFamily="34" charset="0"/>
              <a:cs typeface="Calibri" pitchFamily="34" charset="0"/>
            </a:endParaRPr>
          </a:p>
          <a:p>
            <a:pPr>
              <a:defRPr/>
            </a:pPr>
            <a:r>
              <a:rPr lang="en-US" altLang="en-US" sz="1050" b="1" dirty="0">
                <a:solidFill>
                  <a:srgbClr val="0033CC"/>
                </a:solidFill>
                <a:latin typeface="Calibri" pitchFamily="34" charset="0"/>
                <a:cs typeface="Calibri" pitchFamily="34" charset="0"/>
              </a:rPr>
              <a:t>TEAM MEMBERS  :</a:t>
            </a:r>
          </a:p>
          <a:p>
            <a:pPr>
              <a:defRPr/>
            </a:pPr>
            <a:r>
              <a:rPr lang="en-US" altLang="en-US" sz="1050" b="1" dirty="0" smtClean="0">
                <a:latin typeface="Calibri" pitchFamily="34" charset="0"/>
                <a:cs typeface="Calibri" pitchFamily="34" charset="0"/>
              </a:rPr>
              <a:t>Nilesh Khadke, </a:t>
            </a:r>
          </a:p>
          <a:p>
            <a:pPr>
              <a:defRPr/>
            </a:pPr>
            <a:r>
              <a:rPr lang="en-US" altLang="en-US" sz="1050" b="1" dirty="0" smtClean="0">
                <a:latin typeface="Calibri" pitchFamily="34" charset="0"/>
                <a:cs typeface="Calibri" pitchFamily="34" charset="0"/>
              </a:rPr>
              <a:t>Dilip Phapale, Sagar </a:t>
            </a:r>
            <a:r>
              <a:rPr lang="en-US" altLang="en-US" sz="1050" b="1" dirty="0" err="1" smtClean="0">
                <a:latin typeface="Calibri" pitchFamily="34" charset="0"/>
                <a:cs typeface="Calibri" pitchFamily="34" charset="0"/>
              </a:rPr>
              <a:t>Namekar</a:t>
            </a:r>
            <a:r>
              <a:rPr lang="en-US" altLang="en-US" sz="1050" b="1" dirty="0" smtClean="0">
                <a:latin typeface="Calibri" pitchFamily="34" charset="0"/>
                <a:cs typeface="Calibri" pitchFamily="34" charset="0"/>
              </a:rPr>
              <a:t>. </a:t>
            </a:r>
            <a:br>
              <a:rPr lang="en-US" altLang="en-US" sz="1050" b="1" dirty="0" smtClean="0">
                <a:latin typeface="Calibri" pitchFamily="34" charset="0"/>
                <a:cs typeface="Calibri" pitchFamily="34" charset="0"/>
              </a:rPr>
            </a:br>
            <a:endParaRPr lang="en-US" altLang="en-US" sz="1050" b="1" dirty="0">
              <a:latin typeface="Calibri" pitchFamily="34" charset="0"/>
              <a:cs typeface="Calibri" pitchFamily="34" charset="0"/>
            </a:endParaRPr>
          </a:p>
        </p:txBody>
      </p:sp>
      <p:sp>
        <p:nvSpPr>
          <p:cNvPr id="68" name="Rectangle 57"/>
          <p:cNvSpPr>
            <a:spLocks noChangeArrowheads="1"/>
          </p:cNvSpPr>
          <p:nvPr/>
        </p:nvSpPr>
        <p:spPr bwMode="auto">
          <a:xfrm>
            <a:off x="6478588" y="2738438"/>
            <a:ext cx="2513012" cy="538162"/>
          </a:xfrm>
          <a:prstGeom prst="rect">
            <a:avLst/>
          </a:prstGeom>
          <a:noFill/>
          <a:ln w="9525">
            <a:solidFill>
              <a:schemeClr val="tx1"/>
            </a:solidFill>
            <a:miter lim="800000"/>
            <a:headEnd/>
            <a:tailEnd/>
          </a:ln>
          <a:extLst/>
        </p:spPr>
        <p:txBody>
          <a:bodyPr/>
          <a:lstStyle/>
          <a:p>
            <a:pPr>
              <a:spcBef>
                <a:spcPct val="20000"/>
              </a:spcBef>
              <a:defRPr/>
            </a:pPr>
            <a:r>
              <a:rPr lang="en-US" altLang="en-US" sz="1050" b="1" dirty="0">
                <a:latin typeface="Calibri" pitchFamily="34" charset="0"/>
                <a:cs typeface="Calibri" pitchFamily="34" charset="0"/>
              </a:rPr>
              <a:t>Rejection cost Reduced.</a:t>
            </a:r>
            <a:endParaRPr lang="en-US" altLang="en-US" sz="1050" dirty="0">
              <a:solidFill>
                <a:prstClr val="black"/>
              </a:solidFill>
              <a:latin typeface="Calibri" pitchFamily="34" charset="0"/>
              <a:cs typeface="Calibri" pitchFamily="34" charset="0"/>
            </a:endParaRPr>
          </a:p>
        </p:txBody>
      </p:sp>
      <p:sp>
        <p:nvSpPr>
          <p:cNvPr id="6201" name="Rectangle 59"/>
          <p:cNvSpPr>
            <a:spLocks noChangeArrowheads="1"/>
          </p:cNvSpPr>
          <p:nvPr/>
        </p:nvSpPr>
        <p:spPr bwMode="auto">
          <a:xfrm>
            <a:off x="152400" y="6030913"/>
            <a:ext cx="3046413" cy="230187"/>
          </a:xfrm>
          <a:prstGeom prst="rect">
            <a:avLst/>
          </a:prstGeom>
          <a:noFill/>
          <a:ln w="9525">
            <a:solidFill>
              <a:schemeClr val="tx1"/>
            </a:solidFill>
            <a:miter lim="800000"/>
            <a:headEnd/>
            <a:tailEnd/>
          </a:ln>
          <a:extLst/>
        </p:spPr>
        <p:txBody>
          <a:bodyPr wrap="none"/>
          <a:lstStyle/>
          <a:p>
            <a:pPr>
              <a:defRPr/>
            </a:pPr>
            <a:r>
              <a:rPr lang="en-US" altLang="en-US" sz="1050" dirty="0">
                <a:solidFill>
                  <a:srgbClr val="0000CC"/>
                </a:solidFill>
                <a:latin typeface="Calibri" pitchFamily="34" charset="0"/>
                <a:cs typeface="Calibri" pitchFamily="34" charset="0"/>
              </a:rPr>
              <a:t>MANAGER’S SIGN :-  </a:t>
            </a:r>
            <a:r>
              <a:rPr lang="en-US" altLang="en-US" sz="1050" dirty="0">
                <a:latin typeface="Calibri" pitchFamily="34" charset="0"/>
              </a:rPr>
              <a:t>D. Y. Pawar</a:t>
            </a:r>
          </a:p>
        </p:txBody>
      </p:sp>
      <p:sp>
        <p:nvSpPr>
          <p:cNvPr id="6202" name="Rectangle 60"/>
          <p:cNvSpPr>
            <a:spLocks noChangeArrowheads="1"/>
          </p:cNvSpPr>
          <p:nvPr/>
        </p:nvSpPr>
        <p:spPr bwMode="auto">
          <a:xfrm>
            <a:off x="152400" y="5791200"/>
            <a:ext cx="3057525"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BY </a:t>
            </a:r>
            <a:r>
              <a:rPr lang="en-US" altLang="en-US" sz="1050" dirty="0">
                <a:latin typeface="Calibri" pitchFamily="34" charset="0"/>
                <a:cs typeface="Calibri" pitchFamily="34" charset="0"/>
              </a:rPr>
              <a:t>:-  Umesh Pimple</a:t>
            </a:r>
          </a:p>
          <a:p>
            <a:pPr>
              <a:defRPr/>
            </a:pPr>
            <a:endParaRPr lang="en-US" altLang="en-US" sz="1050" dirty="0">
              <a:solidFill>
                <a:srgbClr val="0033CC"/>
              </a:solidFill>
              <a:latin typeface="Calibri" pitchFamily="34" charset="0"/>
              <a:cs typeface="Calibri" pitchFamily="34" charset="0"/>
            </a:endParaRPr>
          </a:p>
        </p:txBody>
      </p:sp>
      <p:sp>
        <p:nvSpPr>
          <p:cNvPr id="6203" name="Rectangle 61"/>
          <p:cNvSpPr>
            <a:spLocks noChangeArrowheads="1"/>
          </p:cNvSpPr>
          <p:nvPr/>
        </p:nvSpPr>
        <p:spPr bwMode="auto">
          <a:xfrm>
            <a:off x="153988" y="5562600"/>
            <a:ext cx="3046412"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DATE : </a:t>
            </a:r>
            <a:r>
              <a:rPr lang="en-US" altLang="en-US" sz="1050" b="1" dirty="0">
                <a:latin typeface="Calibri" pitchFamily="34" charset="0"/>
                <a:cs typeface="Calibri" pitchFamily="34" charset="0"/>
              </a:rPr>
              <a:t>04.05.2017</a:t>
            </a:r>
          </a:p>
        </p:txBody>
      </p:sp>
      <p:sp>
        <p:nvSpPr>
          <p:cNvPr id="1084" name="Rectangle 62"/>
          <p:cNvSpPr>
            <a:spLocks noChangeArrowheads="1"/>
          </p:cNvSpPr>
          <p:nvPr/>
        </p:nvSpPr>
        <p:spPr bwMode="auto">
          <a:xfrm>
            <a:off x="158750" y="3581400"/>
            <a:ext cx="3041650" cy="1371600"/>
          </a:xfrm>
          <a:prstGeom prst="rect">
            <a:avLst/>
          </a:prstGeom>
          <a:noFill/>
          <a:ln w="9525">
            <a:solidFill>
              <a:schemeClr val="tx1"/>
            </a:solidFill>
            <a:miter lim="800000"/>
            <a:headEnd/>
            <a:tailEnd/>
          </a:ln>
        </p:spPr>
        <p:txBody>
          <a:bodyPr/>
          <a:lstStyle/>
          <a:p>
            <a:pPr>
              <a:defRPr/>
            </a:pPr>
            <a:r>
              <a:rPr lang="en-US" sz="1050" b="1" dirty="0">
                <a:solidFill>
                  <a:srgbClr val="0000CC"/>
                </a:solidFill>
                <a:latin typeface="Calibri" pitchFamily="34" charset="0"/>
              </a:rPr>
              <a:t>WHY - WHY ANALYSIS :-</a:t>
            </a:r>
            <a:r>
              <a:rPr lang="en-US" altLang="en-US" sz="1050" b="1" dirty="0">
                <a:solidFill>
                  <a:srgbClr val="0000FF"/>
                </a:solidFill>
                <a:latin typeface="Calibri" pitchFamily="34" charset="0"/>
              </a:rPr>
              <a:t> </a:t>
            </a:r>
          </a:p>
          <a:p>
            <a:pPr>
              <a:defRPr/>
            </a:pPr>
            <a:r>
              <a:rPr lang="en-US" altLang="en-US" sz="1050" b="1" dirty="0">
                <a:solidFill>
                  <a:srgbClr val="0000FF"/>
                </a:solidFill>
                <a:latin typeface="Calibri" pitchFamily="34" charset="0"/>
              </a:rPr>
              <a:t>Why1</a:t>
            </a:r>
            <a:r>
              <a:rPr lang="en-US" sz="1050" b="1" dirty="0">
                <a:solidFill>
                  <a:srgbClr val="0000CC"/>
                </a:solidFill>
                <a:latin typeface="Calibri" pitchFamily="34" charset="0"/>
              </a:rPr>
              <a:t> </a:t>
            </a:r>
            <a:r>
              <a:rPr lang="en-US" sz="1050" b="1" dirty="0">
                <a:solidFill>
                  <a:srgbClr val="0033CC"/>
                </a:solidFill>
                <a:latin typeface="Calibri" pitchFamily="34" charset="0"/>
              </a:rPr>
              <a:t>:- </a:t>
            </a:r>
            <a:r>
              <a:rPr lang="en-US" sz="1050" b="1" dirty="0">
                <a:latin typeface="Calibri" pitchFamily="34" charset="0"/>
              </a:rPr>
              <a:t>A202B Face </a:t>
            </a:r>
            <a:r>
              <a:rPr lang="en-US" sz="1050" b="1" dirty="0" smtClean="0">
                <a:latin typeface="Calibri" pitchFamily="34" charset="0"/>
              </a:rPr>
              <a:t>Damage</a:t>
            </a:r>
            <a:r>
              <a:rPr lang="en-US" sz="1050" dirty="0" smtClean="0">
                <a:latin typeface="Calibri" pitchFamily="34" charset="0"/>
              </a:rPr>
              <a:t>.</a:t>
            </a:r>
            <a:endParaRPr lang="en-US" altLang="en-US" sz="1050" dirty="0">
              <a:latin typeface="Calibri" pitchFamily="34" charset="0"/>
            </a:endParaRPr>
          </a:p>
          <a:p>
            <a:pPr>
              <a:defRPr/>
            </a:pPr>
            <a:endParaRPr lang="en-US" altLang="en-US" sz="1050" b="1" dirty="0">
              <a:solidFill>
                <a:srgbClr val="0000FF"/>
              </a:solidFill>
              <a:latin typeface="Calibri" pitchFamily="34" charset="0"/>
            </a:endParaRPr>
          </a:p>
          <a:p>
            <a:pPr>
              <a:defRPr/>
            </a:pPr>
            <a:r>
              <a:rPr lang="en-US" altLang="en-US" sz="1050" b="1" dirty="0">
                <a:solidFill>
                  <a:srgbClr val="0000FF"/>
                </a:solidFill>
                <a:latin typeface="Calibri" pitchFamily="34" charset="0"/>
              </a:rPr>
              <a:t>Why2</a:t>
            </a:r>
            <a:r>
              <a:rPr lang="en-US" sz="1050" b="1" dirty="0">
                <a:solidFill>
                  <a:srgbClr val="0000CC"/>
                </a:solidFill>
                <a:latin typeface="Calibri" pitchFamily="34" charset="0"/>
              </a:rPr>
              <a:t> </a:t>
            </a:r>
            <a:r>
              <a:rPr lang="en-US" sz="1050" b="1" dirty="0">
                <a:solidFill>
                  <a:srgbClr val="0033CC"/>
                </a:solidFill>
                <a:latin typeface="Calibri" pitchFamily="34" charset="0"/>
              </a:rPr>
              <a:t>:- </a:t>
            </a:r>
            <a:r>
              <a:rPr lang="en-US" sz="1050" b="1" dirty="0" smtClean="0">
                <a:latin typeface="Calibri" pitchFamily="34" charset="0"/>
              </a:rPr>
              <a:t>Face Damage During Clamping.</a:t>
            </a:r>
            <a:r>
              <a:rPr lang="en-US" altLang="en-US" sz="1050" b="1" dirty="0" smtClean="0">
                <a:latin typeface="Calibri" pitchFamily="34" charset="0"/>
              </a:rPr>
              <a:t> </a:t>
            </a:r>
            <a:endParaRPr lang="en-US" altLang="en-US" sz="1050" b="1" dirty="0">
              <a:latin typeface="Calibri" pitchFamily="34" charset="0"/>
            </a:endParaRPr>
          </a:p>
          <a:p>
            <a:pPr>
              <a:defRPr/>
            </a:pPr>
            <a:endParaRPr lang="en-US" sz="1050" b="1" dirty="0">
              <a:solidFill>
                <a:srgbClr val="0000FF"/>
              </a:solidFill>
              <a:latin typeface="Calibri" pitchFamily="34" charset="0"/>
            </a:endParaRPr>
          </a:p>
          <a:p>
            <a:pPr>
              <a:defRPr/>
            </a:pPr>
            <a:r>
              <a:rPr lang="en-US" sz="1050" b="1" dirty="0">
                <a:solidFill>
                  <a:srgbClr val="0000FF"/>
                </a:solidFill>
                <a:latin typeface="Calibri" pitchFamily="34" charset="0"/>
              </a:rPr>
              <a:t>Why3 :-  </a:t>
            </a:r>
            <a:r>
              <a:rPr lang="en-US" sz="1050" b="1" dirty="0" smtClean="0">
                <a:latin typeface="Calibri" pitchFamily="34" charset="0"/>
              </a:rPr>
              <a:t>Metal Button Used for Clam</a:t>
            </a:r>
            <a:r>
              <a:rPr lang="en-US" sz="1050" dirty="0" smtClean="0">
                <a:latin typeface="Calibri" pitchFamily="34" charset="0"/>
              </a:rPr>
              <a:t>.</a:t>
            </a:r>
          </a:p>
          <a:p>
            <a:pPr>
              <a:defRPr/>
            </a:pPr>
            <a:r>
              <a:rPr lang="en-US" altLang="en-US" sz="1050" dirty="0" smtClean="0">
                <a:latin typeface="Calibri" pitchFamily="34" charset="0"/>
              </a:rPr>
              <a:t> </a:t>
            </a:r>
          </a:p>
          <a:p>
            <a:pPr>
              <a:defRPr/>
            </a:pPr>
            <a:r>
              <a:rPr lang="en-US" sz="1050" b="1" dirty="0" smtClean="0">
                <a:solidFill>
                  <a:srgbClr val="0000FF"/>
                </a:solidFill>
                <a:latin typeface="Calibri" pitchFamily="34" charset="0"/>
              </a:rPr>
              <a:t>Why4 </a:t>
            </a:r>
            <a:r>
              <a:rPr lang="en-US" sz="1050" b="1" dirty="0">
                <a:solidFill>
                  <a:srgbClr val="0000FF"/>
                </a:solidFill>
                <a:latin typeface="Calibri" pitchFamily="34" charset="0"/>
              </a:rPr>
              <a:t>:-  </a:t>
            </a:r>
            <a:r>
              <a:rPr lang="en-US" sz="1050" b="1" dirty="0" smtClean="0">
                <a:latin typeface="Calibri" pitchFamily="34" charset="0"/>
              </a:rPr>
              <a:t>Fixture Basic Design in Metal Clamp</a:t>
            </a:r>
            <a:r>
              <a:rPr lang="en-US" sz="1050" dirty="0" smtClean="0">
                <a:latin typeface="Calibri" pitchFamily="34" charset="0"/>
              </a:rPr>
              <a:t>.</a:t>
            </a:r>
            <a:r>
              <a:rPr lang="en-US" altLang="en-US" sz="1050" dirty="0" smtClean="0">
                <a:latin typeface="Calibri" pitchFamily="34" charset="0"/>
              </a:rPr>
              <a:t> </a:t>
            </a:r>
            <a:endParaRPr lang="en-US" sz="1050" dirty="0">
              <a:latin typeface="Calibri" pitchFamily="34" charset="0"/>
            </a:endParaRPr>
          </a:p>
          <a:p>
            <a:pPr>
              <a:defRPr/>
            </a:pPr>
            <a:endParaRPr lang="en-US" sz="1050" dirty="0">
              <a:latin typeface="Calibri" pitchFamily="34" charset="0"/>
            </a:endParaRPr>
          </a:p>
        </p:txBody>
      </p:sp>
      <p:sp>
        <p:nvSpPr>
          <p:cNvPr id="6205" name="Rectangle 63"/>
          <p:cNvSpPr>
            <a:spLocks noChangeArrowheads="1"/>
          </p:cNvSpPr>
          <p:nvPr/>
        </p:nvSpPr>
        <p:spPr bwMode="auto">
          <a:xfrm>
            <a:off x="3205163" y="3657600"/>
            <a:ext cx="3273425" cy="28178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RESULT :-</a:t>
            </a:r>
            <a:endParaRPr lang="en-US" altLang="en-US" sz="1050" b="1" dirty="0">
              <a:latin typeface="Calibri" pitchFamily="34" charset="0"/>
              <a:cs typeface="Calibri" pitchFamily="34" charset="0"/>
            </a:endParaRPr>
          </a:p>
          <a:p>
            <a:pPr>
              <a:defRPr/>
            </a:pPr>
            <a:endParaRPr lang="en-US" altLang="en-US" sz="1050" b="1" dirty="0">
              <a:latin typeface="Calibri" pitchFamily="34" charset="0"/>
              <a:cs typeface="Calibri" pitchFamily="34" charset="0"/>
            </a:endParaRPr>
          </a:p>
          <a:p>
            <a:pPr>
              <a:defRPr/>
            </a:pPr>
            <a:r>
              <a:rPr lang="en-US" altLang="en-US" sz="1050" b="1" dirty="0">
                <a:latin typeface="Calibri" pitchFamily="34" charset="0"/>
                <a:cs typeface="Calibri" pitchFamily="34" charset="0"/>
              </a:rPr>
              <a:t>1) Rejection  Eliminate.</a:t>
            </a:r>
          </a:p>
        </p:txBody>
      </p:sp>
      <p:sp>
        <p:nvSpPr>
          <p:cNvPr id="2107" name="Rectangle 66"/>
          <p:cNvSpPr>
            <a:spLocks noChangeArrowheads="1"/>
          </p:cNvSpPr>
          <p:nvPr/>
        </p:nvSpPr>
        <p:spPr bwMode="auto">
          <a:xfrm>
            <a:off x="6478588" y="5637213"/>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en-US" sz="1000" b="1">
                <a:solidFill>
                  <a:srgbClr val="0000CC"/>
                </a:solidFill>
                <a:latin typeface="Calibri" pitchFamily="34" charset="0"/>
              </a:rPr>
              <a:t>SCOPE &amp; PLAN FOR HORIZONTAL DEPLOYMENT</a:t>
            </a:r>
          </a:p>
        </p:txBody>
      </p:sp>
      <p:sp>
        <p:nvSpPr>
          <p:cNvPr id="2108" name="Rectangle 72"/>
          <p:cNvSpPr>
            <a:spLocks noChangeArrowheads="1"/>
          </p:cNvSpPr>
          <p:nvPr/>
        </p:nvSpPr>
        <p:spPr bwMode="auto">
          <a:xfrm>
            <a:off x="6478588" y="5865813"/>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en-US" sz="900" b="1">
                <a:solidFill>
                  <a:srgbClr val="000000"/>
                </a:solidFill>
                <a:latin typeface="Calibri" pitchFamily="34" charset="0"/>
              </a:rPr>
              <a:t>SR.</a:t>
            </a:r>
          </a:p>
          <a:p>
            <a:pPr algn="ctr"/>
            <a:r>
              <a:rPr lang="en-US" altLang="en-US" sz="900" b="1">
                <a:solidFill>
                  <a:srgbClr val="000000"/>
                </a:solidFill>
                <a:latin typeface="Calibri" pitchFamily="34" charset="0"/>
              </a:rPr>
              <a:t>NO.</a:t>
            </a:r>
          </a:p>
        </p:txBody>
      </p:sp>
      <p:sp>
        <p:nvSpPr>
          <p:cNvPr id="2109" name="Rectangle 73"/>
          <p:cNvSpPr>
            <a:spLocks noChangeArrowheads="1"/>
          </p:cNvSpPr>
          <p:nvPr/>
        </p:nvSpPr>
        <p:spPr bwMode="auto">
          <a:xfrm>
            <a:off x="6707188" y="5865813"/>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en-US" sz="900" b="1">
                <a:solidFill>
                  <a:srgbClr val="000000"/>
                </a:solidFill>
                <a:latin typeface="Calibri" pitchFamily="34" charset="0"/>
              </a:rPr>
              <a:t>CELL</a:t>
            </a:r>
          </a:p>
        </p:txBody>
      </p:sp>
      <p:sp>
        <p:nvSpPr>
          <p:cNvPr id="2110" name="Rectangle 74"/>
          <p:cNvSpPr>
            <a:spLocks noChangeArrowheads="1"/>
          </p:cNvSpPr>
          <p:nvPr/>
        </p:nvSpPr>
        <p:spPr bwMode="auto">
          <a:xfrm>
            <a:off x="7164388" y="5865813"/>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en-US" sz="900" b="1">
                <a:solidFill>
                  <a:srgbClr val="000000"/>
                </a:solidFill>
                <a:latin typeface="Calibri" pitchFamily="34" charset="0"/>
              </a:rPr>
              <a:t>TARGET</a:t>
            </a:r>
          </a:p>
        </p:txBody>
      </p:sp>
      <p:sp>
        <p:nvSpPr>
          <p:cNvPr id="2111" name="Rectangle 75"/>
          <p:cNvSpPr>
            <a:spLocks noChangeArrowheads="1"/>
          </p:cNvSpPr>
          <p:nvPr/>
        </p:nvSpPr>
        <p:spPr bwMode="auto">
          <a:xfrm>
            <a:off x="7697788" y="5865813"/>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en-US" sz="900" b="1">
                <a:solidFill>
                  <a:srgbClr val="000000"/>
                </a:solidFill>
                <a:latin typeface="Calibri" pitchFamily="34" charset="0"/>
              </a:rPr>
              <a:t>RESPONSIBILITY</a:t>
            </a:r>
          </a:p>
        </p:txBody>
      </p:sp>
      <p:sp>
        <p:nvSpPr>
          <p:cNvPr id="2112" name="Rectangle 76"/>
          <p:cNvSpPr>
            <a:spLocks noChangeArrowheads="1"/>
          </p:cNvSpPr>
          <p:nvPr/>
        </p:nvSpPr>
        <p:spPr bwMode="auto">
          <a:xfrm>
            <a:off x="8534400" y="5865813"/>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en-US" sz="900" b="1">
                <a:solidFill>
                  <a:srgbClr val="000000"/>
                </a:solidFill>
                <a:latin typeface="Calibri" pitchFamily="34" charset="0"/>
              </a:rPr>
              <a:t>STATUS</a:t>
            </a:r>
          </a:p>
        </p:txBody>
      </p:sp>
      <p:sp>
        <p:nvSpPr>
          <p:cNvPr id="6214" name="Rectangle 81"/>
          <p:cNvSpPr>
            <a:spLocks noChangeArrowheads="1"/>
          </p:cNvSpPr>
          <p:nvPr/>
        </p:nvSpPr>
        <p:spPr bwMode="auto">
          <a:xfrm>
            <a:off x="8458200" y="6094413"/>
            <a:ext cx="609600" cy="381000"/>
          </a:xfrm>
          <a:prstGeom prst="rect">
            <a:avLst/>
          </a:prstGeom>
          <a:noFill/>
          <a:ln>
            <a:noFill/>
          </a:ln>
          <a:extLst/>
        </p:spPr>
        <p:txBody>
          <a:bodyPr anchor="ctr"/>
          <a:lstStyle/>
          <a:p>
            <a:pPr algn="ctr">
              <a:defRPr/>
            </a:pPr>
            <a:endParaRPr lang="en-US" altLang="en-US" sz="1050" b="1" dirty="0">
              <a:solidFill>
                <a:srgbClr val="000000"/>
              </a:solidFill>
              <a:latin typeface="Calibri" pitchFamily="34" charset="0"/>
              <a:cs typeface="Calibri" pitchFamily="34" charset="0"/>
            </a:endParaRPr>
          </a:p>
        </p:txBody>
      </p:sp>
      <p:sp>
        <p:nvSpPr>
          <p:cNvPr id="6215" name="Rectangle 85"/>
          <p:cNvSpPr>
            <a:spLocks noChangeArrowheads="1"/>
          </p:cNvSpPr>
          <p:nvPr/>
        </p:nvSpPr>
        <p:spPr bwMode="auto">
          <a:xfrm>
            <a:off x="6478588" y="3276600"/>
            <a:ext cx="2513012" cy="3048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6216" name="Rectangle 105"/>
          <p:cNvSpPr>
            <a:spLocks noChangeArrowheads="1"/>
          </p:cNvSpPr>
          <p:nvPr/>
        </p:nvSpPr>
        <p:spPr bwMode="auto">
          <a:xfrm>
            <a:off x="152400" y="152400"/>
            <a:ext cx="8839200" cy="67056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6217" name="Line 83"/>
          <p:cNvSpPr>
            <a:spLocks noChangeShapeType="1"/>
          </p:cNvSpPr>
          <p:nvPr/>
        </p:nvSpPr>
        <p:spPr bwMode="auto">
          <a:xfrm>
            <a:off x="6326188" y="1979613"/>
            <a:ext cx="0" cy="268287"/>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219" name="Line 86"/>
          <p:cNvSpPr>
            <a:spLocks noChangeShapeType="1"/>
          </p:cNvSpPr>
          <p:nvPr/>
        </p:nvSpPr>
        <p:spPr bwMode="auto">
          <a:xfrm>
            <a:off x="6326188" y="1905000"/>
            <a:ext cx="0" cy="27305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220" name="Line 87"/>
          <p:cNvSpPr>
            <a:spLocks noChangeShapeType="1"/>
          </p:cNvSpPr>
          <p:nvPr/>
        </p:nvSpPr>
        <p:spPr bwMode="auto">
          <a:xfrm>
            <a:off x="6326188" y="2152650"/>
            <a:ext cx="0" cy="76200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221" name="Rectangle 78"/>
          <p:cNvSpPr>
            <a:spLocks noChangeArrowheads="1"/>
          </p:cNvSpPr>
          <p:nvPr/>
        </p:nvSpPr>
        <p:spPr bwMode="auto">
          <a:xfrm>
            <a:off x="6705600" y="6094413"/>
            <a:ext cx="457200" cy="381000"/>
          </a:xfrm>
          <a:prstGeom prst="rect">
            <a:avLst/>
          </a:prstGeom>
          <a:noFill/>
          <a:ln>
            <a:noFill/>
          </a:ln>
          <a:extLst/>
        </p:spPr>
        <p:txBody>
          <a:bodyPr anchor="ctr"/>
          <a:lstStyle/>
          <a:p>
            <a:pPr algn="ctr">
              <a:defRPr/>
            </a:pPr>
            <a:endParaRPr lang="en-US" altLang="en-US" sz="1050" b="1" dirty="0">
              <a:solidFill>
                <a:srgbClr val="000000"/>
              </a:solidFill>
              <a:latin typeface="Calibri" pitchFamily="34" charset="0"/>
              <a:cs typeface="Calibri" pitchFamily="34" charset="0"/>
            </a:endParaRPr>
          </a:p>
        </p:txBody>
      </p:sp>
      <p:sp>
        <p:nvSpPr>
          <p:cNvPr id="6222" name="Rectangle 78"/>
          <p:cNvSpPr>
            <a:spLocks noChangeArrowheads="1"/>
          </p:cNvSpPr>
          <p:nvPr/>
        </p:nvSpPr>
        <p:spPr bwMode="auto">
          <a:xfrm>
            <a:off x="6478588" y="6094413"/>
            <a:ext cx="228600" cy="381000"/>
          </a:xfrm>
          <a:prstGeom prst="rect">
            <a:avLst/>
          </a:prstGeom>
          <a:noFill/>
          <a:ln w="9525">
            <a:solidFill>
              <a:schemeClr val="tx1"/>
            </a:solidFill>
            <a:miter lim="800000"/>
            <a:headEnd/>
            <a:tailEnd/>
          </a:ln>
          <a:extLst/>
        </p:spPr>
        <p:txBody>
          <a:bodyPr wrap="none" anchor="ctr"/>
          <a:lstStyle/>
          <a:p>
            <a:pPr algn="ctr">
              <a:defRPr/>
            </a:pPr>
            <a:endParaRPr lang="en-US" altLang="en-US" sz="1050" b="1" dirty="0">
              <a:solidFill>
                <a:srgbClr val="000000"/>
              </a:solidFill>
              <a:latin typeface="Calibri" pitchFamily="34" charset="0"/>
              <a:cs typeface="Calibri" pitchFamily="34" charset="0"/>
            </a:endParaRPr>
          </a:p>
        </p:txBody>
      </p:sp>
      <p:sp>
        <p:nvSpPr>
          <p:cNvPr id="104" name="Rectangle 88"/>
          <p:cNvSpPr>
            <a:spLocks noChangeArrowheads="1"/>
          </p:cNvSpPr>
          <p:nvPr/>
        </p:nvSpPr>
        <p:spPr bwMode="auto">
          <a:xfrm>
            <a:off x="6478588" y="3581400"/>
            <a:ext cx="2513012" cy="1522413"/>
          </a:xfrm>
          <a:prstGeom prst="rect">
            <a:avLst/>
          </a:prstGeom>
          <a:noFill/>
          <a:ln>
            <a:solidFill>
              <a:schemeClr val="tx1"/>
            </a:solidFill>
          </a:ln>
          <a:extLst/>
        </p:spPr>
        <p:txBody>
          <a:bodyPr/>
          <a:lstStyle/>
          <a:p>
            <a:pPr>
              <a:spcBef>
                <a:spcPct val="20000"/>
              </a:spcBef>
              <a:defRPr/>
            </a:pPr>
            <a:r>
              <a:rPr lang="en-US" sz="1050" b="1" dirty="0">
                <a:solidFill>
                  <a:srgbClr val="0000CC"/>
                </a:solidFill>
                <a:latin typeface="Calibri"/>
              </a:rPr>
              <a:t>WHAT TO DO:- </a:t>
            </a:r>
            <a:r>
              <a:rPr lang="en-US" sz="1050" dirty="0">
                <a:latin typeface="Calibri" pitchFamily="34" charset="0"/>
              </a:rPr>
              <a:t>Use nylon pad for End of Face metal clamp </a:t>
            </a:r>
            <a:endParaRPr lang="en-US" sz="1050" b="1" dirty="0">
              <a:solidFill>
                <a:srgbClr val="0000CC"/>
              </a:solidFill>
              <a:latin typeface="Calibri"/>
            </a:endParaRPr>
          </a:p>
          <a:p>
            <a:pPr>
              <a:spcBef>
                <a:spcPct val="20000"/>
              </a:spcBef>
              <a:defRPr/>
            </a:pPr>
            <a:r>
              <a:rPr lang="en-US" sz="1050" b="1" dirty="0">
                <a:solidFill>
                  <a:srgbClr val="0000CC"/>
                </a:solidFill>
                <a:latin typeface="Calibri"/>
              </a:rPr>
              <a:t>HOW TO </a:t>
            </a:r>
            <a:r>
              <a:rPr lang="en-US" sz="1050" b="1" dirty="0" smtClean="0">
                <a:solidFill>
                  <a:srgbClr val="0000CC"/>
                </a:solidFill>
                <a:latin typeface="Calibri"/>
              </a:rPr>
              <a:t>DO :- </a:t>
            </a:r>
            <a:r>
              <a:rPr lang="en-US" sz="1050" b="1" dirty="0" smtClean="0">
                <a:latin typeface="Calibri"/>
              </a:rPr>
              <a:t>Daily Monitoring</a:t>
            </a:r>
            <a:endParaRPr lang="en-US" sz="1050" dirty="0"/>
          </a:p>
        </p:txBody>
      </p:sp>
      <p:sp>
        <p:nvSpPr>
          <p:cNvPr id="6225" name="TextBox 4"/>
          <p:cNvSpPr txBox="1">
            <a:spLocks noChangeArrowheads="1"/>
          </p:cNvSpPr>
          <p:nvPr/>
        </p:nvSpPr>
        <p:spPr bwMode="auto">
          <a:xfrm>
            <a:off x="1182688" y="234950"/>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smtClean="0">
                <a:solidFill>
                  <a:srgbClr val="000000"/>
                </a:solidFill>
                <a:latin typeface="Calibri" pitchFamily="34" charset="0"/>
                <a:cs typeface="Calibri" pitchFamily="34" charset="0"/>
              </a:rPr>
              <a:t>P15</a:t>
            </a:r>
          </a:p>
        </p:txBody>
      </p:sp>
      <p:sp>
        <p:nvSpPr>
          <p:cNvPr id="6228" name="Rounded Rectangle 95"/>
          <p:cNvSpPr>
            <a:spLocks noChangeArrowheads="1"/>
          </p:cNvSpPr>
          <p:nvPr/>
        </p:nvSpPr>
        <p:spPr bwMode="auto">
          <a:xfrm>
            <a:off x="5562600" y="3376613"/>
            <a:ext cx="838200" cy="280987"/>
          </a:xfrm>
          <a:prstGeom prst="roundRect">
            <a:avLst>
              <a:gd name="adj" fmla="val 16667"/>
            </a:avLst>
          </a:prstGeom>
          <a:solidFill>
            <a:srgbClr val="00B05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After</a:t>
            </a:r>
          </a:p>
        </p:txBody>
      </p:sp>
      <p:sp>
        <p:nvSpPr>
          <p:cNvPr id="1106" name="Rectangle 82"/>
          <p:cNvSpPr>
            <a:spLocks noChangeArrowheads="1"/>
          </p:cNvSpPr>
          <p:nvPr/>
        </p:nvSpPr>
        <p:spPr bwMode="auto">
          <a:xfrm>
            <a:off x="168275" y="4953000"/>
            <a:ext cx="3048000" cy="609600"/>
          </a:xfrm>
          <a:prstGeom prst="rect">
            <a:avLst/>
          </a:prstGeom>
          <a:noFill/>
          <a:ln w="9525">
            <a:noFill/>
            <a:miter lim="800000"/>
            <a:headEnd/>
            <a:tailEnd/>
          </a:ln>
        </p:spPr>
        <p:txBody>
          <a:bodyPr/>
          <a:lstStyle/>
          <a:p>
            <a:pPr>
              <a:defRPr/>
            </a:pPr>
            <a:r>
              <a:rPr lang="en-US" sz="1050" b="1" dirty="0">
                <a:solidFill>
                  <a:srgbClr val="0000FF"/>
                </a:solidFill>
                <a:latin typeface="Calibri" pitchFamily="34" charset="0"/>
              </a:rPr>
              <a:t>ROOT CAUSE :- </a:t>
            </a:r>
            <a:r>
              <a:rPr lang="en-US" sz="1050" dirty="0">
                <a:latin typeface="Calibri" pitchFamily="34" charset="0"/>
              </a:rPr>
              <a:t>.</a:t>
            </a:r>
          </a:p>
          <a:p>
            <a:pPr>
              <a:defRPr/>
            </a:pPr>
            <a:r>
              <a:rPr lang="en-US" altLang="en-US" sz="1050" dirty="0">
                <a:latin typeface="Calibri" pitchFamily="34" charset="0"/>
              </a:rPr>
              <a:t>Metal clamp used</a:t>
            </a:r>
          </a:p>
          <a:p>
            <a:pPr>
              <a:defRPr/>
            </a:pPr>
            <a:endParaRPr lang="en-US" altLang="en-US" sz="1050" dirty="0">
              <a:latin typeface="Calibri" pitchFamily="34" charset="0"/>
            </a:endParaRPr>
          </a:p>
          <a:p>
            <a:pPr>
              <a:defRPr/>
            </a:pPr>
            <a:endParaRPr lang="en-US" altLang="en-US" sz="1050" dirty="0">
              <a:latin typeface="Calibri" pitchFamily="34" charset="0"/>
            </a:endParaRPr>
          </a:p>
          <a:p>
            <a:pPr>
              <a:defRPr/>
            </a:pPr>
            <a:endParaRPr lang="en-US" altLang="en-US" sz="1050" dirty="0">
              <a:latin typeface="Calibri" pitchFamily="34" charset="0"/>
            </a:endParaRPr>
          </a:p>
        </p:txBody>
      </p:sp>
      <p:sp>
        <p:nvSpPr>
          <p:cNvPr id="2125" name="Oval 3"/>
          <p:cNvSpPr>
            <a:spLocks noChangeArrowheads="1"/>
          </p:cNvSpPr>
          <p:nvPr/>
        </p:nvSpPr>
        <p:spPr bwMode="auto">
          <a:xfrm>
            <a:off x="882650" y="1905000"/>
            <a:ext cx="496888" cy="1143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algn="ctr" eaLnBrk="1" hangingPunct="1"/>
            <a:endParaRPr lang="en-US" altLang="en-US"/>
          </a:p>
        </p:txBody>
      </p:sp>
      <p:sp>
        <p:nvSpPr>
          <p:cNvPr id="98" name="Rectangle 79"/>
          <p:cNvSpPr>
            <a:spLocks noChangeArrowheads="1"/>
          </p:cNvSpPr>
          <p:nvPr/>
        </p:nvSpPr>
        <p:spPr bwMode="auto">
          <a:xfrm>
            <a:off x="6478588" y="6096000"/>
            <a:ext cx="227012" cy="381000"/>
          </a:xfrm>
          <a:prstGeom prst="rect">
            <a:avLst/>
          </a:prstGeom>
          <a:noFill/>
          <a:ln w="9525">
            <a:solidFill>
              <a:schemeClr val="tx1"/>
            </a:solidFill>
            <a:miter lim="800000"/>
            <a:headEnd/>
            <a:tailEnd/>
          </a:ln>
          <a:extLst/>
        </p:spPr>
        <p:txBody>
          <a:bodyPr wrap="none" anchor="ctr"/>
          <a:lstStyle/>
          <a:p>
            <a:pPr algn="ctr">
              <a:defRPr/>
            </a:pPr>
            <a:endParaRPr lang="en-US" altLang="en-US" sz="1050" b="1" dirty="0">
              <a:solidFill>
                <a:srgbClr val="000000"/>
              </a:solidFill>
              <a:latin typeface="Calibri" pitchFamily="34" charset="0"/>
              <a:cs typeface="Calibri" pitchFamily="34" charset="0"/>
            </a:endParaRPr>
          </a:p>
        </p:txBody>
      </p:sp>
      <p:sp>
        <p:nvSpPr>
          <p:cNvPr id="100" name="Rectangle 73"/>
          <p:cNvSpPr>
            <a:spLocks noChangeArrowheads="1"/>
          </p:cNvSpPr>
          <p:nvPr/>
        </p:nvSpPr>
        <p:spPr bwMode="auto">
          <a:xfrm>
            <a:off x="6478588" y="6096000"/>
            <a:ext cx="228600" cy="3810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1</a:t>
            </a:r>
          </a:p>
        </p:txBody>
      </p:sp>
      <p:sp>
        <p:nvSpPr>
          <p:cNvPr id="103" name="Rectangle 73"/>
          <p:cNvSpPr>
            <a:spLocks noChangeArrowheads="1"/>
          </p:cNvSpPr>
          <p:nvPr/>
        </p:nvSpPr>
        <p:spPr bwMode="auto">
          <a:xfrm>
            <a:off x="8534400" y="6096000"/>
            <a:ext cx="457200" cy="379413"/>
          </a:xfrm>
          <a:prstGeom prst="rect">
            <a:avLst/>
          </a:prstGeom>
          <a:noFill/>
          <a:ln w="9525">
            <a:solidFill>
              <a:schemeClr val="tx1"/>
            </a:solidFill>
            <a:miter lim="800000"/>
            <a:headEnd/>
            <a:tailEnd/>
          </a:ln>
          <a:extLst/>
        </p:spPr>
        <p:txBody>
          <a:bodyPr wrap="none" anchor="ctr"/>
          <a:lstStyle/>
          <a:p>
            <a:pPr algn="ctr">
              <a:defRPr/>
            </a:pPr>
            <a:endParaRPr lang="en-US" altLang="en-US" sz="1050" b="1" dirty="0">
              <a:solidFill>
                <a:srgbClr val="000000"/>
              </a:solidFill>
              <a:latin typeface="Calibri" pitchFamily="34" charset="0"/>
              <a:cs typeface="Calibri" pitchFamily="34" charset="0"/>
            </a:endParaRPr>
          </a:p>
        </p:txBody>
      </p:sp>
      <p:sp>
        <p:nvSpPr>
          <p:cNvPr id="110" name="Rectangle 73"/>
          <p:cNvSpPr>
            <a:spLocks noChangeArrowheads="1"/>
          </p:cNvSpPr>
          <p:nvPr/>
        </p:nvSpPr>
        <p:spPr bwMode="auto">
          <a:xfrm>
            <a:off x="8534400" y="6096000"/>
            <a:ext cx="457200" cy="377825"/>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a:t>
            </a:r>
          </a:p>
        </p:txBody>
      </p:sp>
      <p:sp>
        <p:nvSpPr>
          <p:cNvPr id="2130" name="Oval 2"/>
          <p:cNvSpPr>
            <a:spLocks noChangeArrowheads="1"/>
          </p:cNvSpPr>
          <p:nvPr/>
        </p:nvSpPr>
        <p:spPr bwMode="auto">
          <a:xfrm>
            <a:off x="609600" y="2112963"/>
            <a:ext cx="273050" cy="3254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algn="ctr" eaLnBrk="1" hangingPunct="1"/>
            <a:endParaRPr lang="en-US" altLang="en-US"/>
          </a:p>
        </p:txBody>
      </p:sp>
      <p:sp>
        <p:nvSpPr>
          <p:cNvPr id="2131" name="Oval 5"/>
          <p:cNvSpPr>
            <a:spLocks noChangeArrowheads="1"/>
          </p:cNvSpPr>
          <p:nvPr/>
        </p:nvSpPr>
        <p:spPr bwMode="auto">
          <a:xfrm>
            <a:off x="3733800" y="2276475"/>
            <a:ext cx="1031875" cy="771525"/>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algn="ctr" eaLnBrk="1" hangingPunct="1"/>
            <a:endParaRPr lang="en-US" altLang="en-US"/>
          </a:p>
        </p:txBody>
      </p:sp>
      <p:sp>
        <p:nvSpPr>
          <p:cNvPr id="115" name="Rectangle 47"/>
          <p:cNvSpPr>
            <a:spLocks noChangeArrowheads="1"/>
          </p:cNvSpPr>
          <p:nvPr/>
        </p:nvSpPr>
        <p:spPr bwMode="auto">
          <a:xfrm>
            <a:off x="6478588" y="17526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cxnSp>
        <p:nvCxnSpPr>
          <p:cNvPr id="2133" name="Straight Connector 7"/>
          <p:cNvCxnSpPr>
            <a:cxnSpLocks noChangeShapeType="1"/>
          </p:cNvCxnSpPr>
          <p:nvPr/>
        </p:nvCxnSpPr>
        <p:spPr bwMode="auto">
          <a:xfrm>
            <a:off x="995363" y="1979613"/>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2134" name="Straight Connector 12"/>
          <p:cNvCxnSpPr>
            <a:cxnSpLocks noChangeShapeType="1"/>
          </p:cNvCxnSpPr>
          <p:nvPr/>
        </p:nvCxnSpPr>
        <p:spPr bwMode="auto">
          <a:xfrm>
            <a:off x="3429000" y="2590800"/>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2135" name="Rounded Rectangle 15"/>
          <p:cNvSpPr>
            <a:spLocks noChangeArrowheads="1"/>
          </p:cNvSpPr>
          <p:nvPr/>
        </p:nvSpPr>
        <p:spPr bwMode="auto">
          <a:xfrm>
            <a:off x="3505200" y="2738438"/>
            <a:ext cx="228600" cy="38576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p>
            <a:pPr algn="ctr" eaLnBrk="1" hangingPunct="1"/>
            <a:endParaRPr lang="en-US" altLang="en-US"/>
          </a:p>
        </p:txBody>
      </p:sp>
      <p:cxnSp>
        <p:nvCxnSpPr>
          <p:cNvPr id="2136" name="Straight Arrow Connector 17"/>
          <p:cNvCxnSpPr>
            <a:cxnSpLocks noChangeShapeType="1"/>
          </p:cNvCxnSpPr>
          <p:nvPr/>
        </p:nvCxnSpPr>
        <p:spPr bwMode="auto">
          <a:xfrm>
            <a:off x="3490913" y="2590800"/>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137" name="Straight Connector 30"/>
          <p:cNvCxnSpPr>
            <a:cxnSpLocks noChangeShapeType="1"/>
            <a:endCxn id="2135" idx="2"/>
          </p:cNvCxnSpPr>
          <p:nvPr/>
        </p:nvCxnSpPr>
        <p:spPr bwMode="auto">
          <a:xfrm>
            <a:off x="3505200" y="2590800"/>
            <a:ext cx="1143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106" name="Rectangle 73"/>
          <p:cNvSpPr>
            <a:spLocks noChangeArrowheads="1"/>
          </p:cNvSpPr>
          <p:nvPr/>
        </p:nvSpPr>
        <p:spPr bwMode="auto">
          <a:xfrm>
            <a:off x="6707188" y="6094413"/>
            <a:ext cx="457200" cy="377825"/>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a:t>
            </a:r>
          </a:p>
        </p:txBody>
      </p:sp>
      <p:sp>
        <p:nvSpPr>
          <p:cNvPr id="107" name="Rectangle 73"/>
          <p:cNvSpPr>
            <a:spLocks noChangeArrowheads="1"/>
          </p:cNvSpPr>
          <p:nvPr/>
        </p:nvSpPr>
        <p:spPr bwMode="auto">
          <a:xfrm>
            <a:off x="7172325" y="6094413"/>
            <a:ext cx="525463" cy="377825"/>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a:t>
            </a:r>
          </a:p>
        </p:txBody>
      </p:sp>
      <p:sp>
        <p:nvSpPr>
          <p:cNvPr id="108" name="Rectangle 73"/>
          <p:cNvSpPr>
            <a:spLocks noChangeArrowheads="1"/>
          </p:cNvSpPr>
          <p:nvPr/>
        </p:nvSpPr>
        <p:spPr bwMode="auto">
          <a:xfrm>
            <a:off x="7697788" y="6099175"/>
            <a:ext cx="836612" cy="377825"/>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a:t>
            </a:r>
          </a:p>
        </p:txBody>
      </p:sp>
      <p:sp>
        <p:nvSpPr>
          <p:cNvPr id="2143" name="Rectangle 48"/>
          <p:cNvSpPr>
            <a:spLocks noChangeArrowheads="1"/>
          </p:cNvSpPr>
          <p:nvPr/>
        </p:nvSpPr>
        <p:spPr bwMode="auto">
          <a:xfrm>
            <a:off x="7773988" y="129540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900">
                <a:solidFill>
                  <a:srgbClr val="000000"/>
                </a:solidFill>
                <a:latin typeface="Calibri" pitchFamily="34" charset="0"/>
                <a:cs typeface="Calibri" pitchFamily="34" charset="0"/>
              </a:rPr>
              <a:t>0</a:t>
            </a:r>
          </a:p>
        </p:txBody>
      </p:sp>
      <p:sp>
        <p:nvSpPr>
          <p:cNvPr id="96" name="Rectangle 55"/>
          <p:cNvSpPr>
            <a:spLocks noChangeArrowheads="1"/>
          </p:cNvSpPr>
          <p:nvPr/>
        </p:nvSpPr>
        <p:spPr bwMode="auto">
          <a:xfrm>
            <a:off x="6478588" y="2514600"/>
            <a:ext cx="2513012" cy="223838"/>
          </a:xfrm>
          <a:prstGeom prst="rect">
            <a:avLst/>
          </a:prstGeom>
          <a:noFill/>
          <a:ln w="9525">
            <a:solidFill>
              <a:schemeClr val="tx1"/>
            </a:solidFill>
            <a:miter lim="800000"/>
            <a:headEnd/>
            <a:tailEnd/>
          </a:ln>
          <a:extLst/>
        </p:spPr>
        <p:txBody>
          <a:bodyPr wrap="none" anchor="ctr"/>
          <a:lstStyle/>
          <a:p>
            <a:pPr>
              <a:defRPr/>
            </a:pPr>
            <a:r>
              <a:rPr lang="en-US" altLang="en-US" sz="1050" b="1" dirty="0">
                <a:solidFill>
                  <a:srgbClr val="0033CC"/>
                </a:solidFill>
                <a:latin typeface="Calibri" pitchFamily="34" charset="0"/>
                <a:cs typeface="Calibri" pitchFamily="34" charset="0"/>
              </a:rPr>
              <a:t>BENEFITS :-</a:t>
            </a:r>
          </a:p>
        </p:txBody>
      </p:sp>
      <p:graphicFrame>
        <p:nvGraphicFramePr>
          <p:cNvPr id="99" name="Chart 98"/>
          <p:cNvGraphicFramePr>
            <a:graphicFrameLocks/>
          </p:cNvGraphicFramePr>
          <p:nvPr>
            <p:extLst>
              <p:ext uri="{D42A27DB-BD31-4B8C-83A1-F6EECF244321}">
                <p14:modId xmlns:p14="http://schemas.microsoft.com/office/powerpoint/2010/main" val="198298416"/>
              </p:ext>
            </p:extLst>
          </p:nvPr>
        </p:nvGraphicFramePr>
        <p:xfrm>
          <a:off x="3278980" y="4517230"/>
          <a:ext cx="3121819" cy="1883569"/>
        </p:xfrm>
        <a:graphic>
          <a:graphicData uri="http://schemas.openxmlformats.org/drawingml/2006/chart">
            <c:chart xmlns:c="http://schemas.openxmlformats.org/drawingml/2006/chart" xmlns:r="http://schemas.openxmlformats.org/officeDocument/2006/relationships" r:id="rId4"/>
          </a:graphicData>
        </a:graphic>
      </p:graphicFrame>
      <p:pic>
        <p:nvPicPr>
          <p:cNvPr id="97" name="Picture 9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34" y="1997622"/>
            <a:ext cx="2843466" cy="1491157"/>
          </a:xfrm>
          <a:prstGeom prst="rect">
            <a:avLst/>
          </a:prstGeom>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54134" y="1577379"/>
            <a:ext cx="2881565" cy="1720454"/>
          </a:xfrm>
          <a:prstGeom prst="rect">
            <a:avLst/>
          </a:prstGeom>
        </p:spPr>
      </p:pic>
    </p:spTree>
    <p:extLst>
      <p:ext uri="{BB962C8B-B14F-4D97-AF65-F5344CB8AC3E}">
        <p14:creationId xmlns:p14="http://schemas.microsoft.com/office/powerpoint/2010/main" val="3211463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4" descr="C:\Documents and Settings\Administrator\Desktop\new collection\thank-yo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8686800" cy="536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1" name="Rectangle 3"/>
          <p:cNvSpPr>
            <a:spLocks noChangeArrowheads="1"/>
          </p:cNvSpPr>
          <p:nvPr/>
        </p:nvSpPr>
        <p:spPr bwMode="auto">
          <a:xfrm>
            <a:off x="2819400" y="363538"/>
            <a:ext cx="29797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defRPr/>
            </a:pPr>
            <a:r>
              <a:rPr lang="en-US" b="1" dirty="0" smtClean="0">
                <a:solidFill>
                  <a:schemeClr val="tx1">
                    <a:lumMod val="50000"/>
                    <a:lumOff val="50000"/>
                  </a:schemeClr>
                </a:solidFill>
                <a:latin typeface="Calibri" pitchFamily="34" charset="0"/>
              </a:rPr>
              <a:t>ACKNOWLEDGEMENT</a:t>
            </a:r>
            <a:endParaRPr lang="en-US" b="1" dirty="0">
              <a:solidFill>
                <a:schemeClr val="tx1">
                  <a:lumMod val="50000"/>
                  <a:lumOff val="50000"/>
                </a:schemeClr>
              </a:solidFill>
              <a:latin typeface="Calibri" pitchFamily="34" charset="0"/>
            </a:endParaRPr>
          </a:p>
        </p:txBody>
      </p:sp>
      <p:sp>
        <p:nvSpPr>
          <p:cNvPr id="41988" name="Text Box 285"/>
          <p:cNvSpPr txBox="1">
            <a:spLocks noChangeArrowheads="1"/>
          </p:cNvSpPr>
          <p:nvPr/>
        </p:nvSpPr>
        <p:spPr bwMode="auto">
          <a:xfrm>
            <a:off x="1276350" y="1085850"/>
            <a:ext cx="7086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4000" b="1" dirty="0">
                <a:solidFill>
                  <a:schemeClr val="accent2"/>
                </a:solidFill>
                <a:latin typeface="Monotype Corsiva" pitchFamily="66" charset="0"/>
              </a:rPr>
              <a:t>Your Question’s and Suggestion's             are m</a:t>
            </a:r>
            <a:r>
              <a:rPr lang="en-US" sz="4000" b="1" dirty="0" smtClean="0">
                <a:solidFill>
                  <a:schemeClr val="accent2"/>
                </a:solidFill>
                <a:latin typeface="Monotype Corsiva" pitchFamily="66" charset="0"/>
              </a:rPr>
              <a:t>ost </a:t>
            </a:r>
            <a:r>
              <a:rPr lang="en-US" sz="4000" b="1" dirty="0">
                <a:solidFill>
                  <a:schemeClr val="accent2"/>
                </a:solidFill>
                <a:latin typeface="Monotype Corsiva" pitchFamily="66" charset="0"/>
              </a:rPr>
              <a:t>Welcome </a:t>
            </a:r>
          </a:p>
        </p:txBody>
      </p:sp>
    </p:spTree>
    <p:extLst>
      <p:ext uri="{BB962C8B-B14F-4D97-AF65-F5344CB8AC3E}">
        <p14:creationId xmlns:p14="http://schemas.microsoft.com/office/powerpoint/2010/main" val="3783564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262</Words>
  <Application>Microsoft Office PowerPoint</Application>
  <PresentationFormat>On-screen Show (4:3)</PresentationFormat>
  <Paragraphs>88</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Monotype Corsiva</vt:lpstr>
      <vt:lpstr>Times New Roman</vt:lpstr>
      <vt:lpstr>Wingdings</vt:lpstr>
      <vt:lpstr>Wingdings 3</vt:lpstr>
      <vt:lpstr>B2B Template (Arial)</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Shrikant Kulkarni</cp:lastModifiedBy>
  <cp:revision>189</cp:revision>
  <cp:lastPrinted>2016-10-09T08:06:13Z</cp:lastPrinted>
  <dcterms:created xsi:type="dcterms:W3CDTF">2006-08-16T00:00:00Z</dcterms:created>
  <dcterms:modified xsi:type="dcterms:W3CDTF">2017-06-17T11:15:37Z</dcterms:modified>
</cp:coreProperties>
</file>